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Raleway Black"/>
      <p:bold r:id="rId30"/>
      <p:boldItalic r:id="rId31"/>
    </p:embeddedFont>
    <p:embeddedFont>
      <p:font typeface="Lato Black"/>
      <p:bold r:id="rId32"/>
      <p:boldItalic r:id="rId33"/>
    </p:embeddedFont>
    <p:embeddedFont>
      <p:font typeface="Raleway Medium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89A50F4-DA03-4F98-8E30-860730F647D5}">
  <a:tblStyle styleId="{589A50F4-DA03-4F98-8E30-860730F647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regular.fntdata"/><Relationship Id="rId21" Type="http://schemas.openxmlformats.org/officeDocument/2006/relationships/slide" Target="slides/slide15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Black-boldItalic.fntdata"/><Relationship Id="rId30" Type="http://schemas.openxmlformats.org/officeDocument/2006/relationships/font" Target="fonts/RalewayBlack-bold.fntdata"/><Relationship Id="rId11" Type="http://schemas.openxmlformats.org/officeDocument/2006/relationships/slide" Target="slides/slide5.xml"/><Relationship Id="rId33" Type="http://schemas.openxmlformats.org/officeDocument/2006/relationships/font" Target="fonts/LatoBlack-boldItalic.fntdata"/><Relationship Id="rId10" Type="http://schemas.openxmlformats.org/officeDocument/2006/relationships/slide" Target="slides/slide4.xml"/><Relationship Id="rId32" Type="http://schemas.openxmlformats.org/officeDocument/2006/relationships/font" Target="fonts/LatoBlack-bold.fntdata"/><Relationship Id="rId13" Type="http://schemas.openxmlformats.org/officeDocument/2006/relationships/slide" Target="slides/slide7.xml"/><Relationship Id="rId35" Type="http://schemas.openxmlformats.org/officeDocument/2006/relationships/font" Target="fonts/RalewayMedium-bold.fntdata"/><Relationship Id="rId12" Type="http://schemas.openxmlformats.org/officeDocument/2006/relationships/slide" Target="slides/slide6.xml"/><Relationship Id="rId34" Type="http://schemas.openxmlformats.org/officeDocument/2006/relationships/font" Target="fonts/RalewayMedium-regular.fntdata"/><Relationship Id="rId15" Type="http://schemas.openxmlformats.org/officeDocument/2006/relationships/slide" Target="slides/slide9.xml"/><Relationship Id="rId37" Type="http://schemas.openxmlformats.org/officeDocument/2006/relationships/font" Target="fonts/RalewayMedium-boldItalic.fntdata"/><Relationship Id="rId14" Type="http://schemas.openxmlformats.org/officeDocument/2006/relationships/slide" Target="slides/slide8.xml"/><Relationship Id="rId36" Type="http://schemas.openxmlformats.org/officeDocument/2006/relationships/font" Target="fonts/RalewayMedium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07d8ebe4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07d8ebe4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07d8ebe4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07d8ebe4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0695eca0ef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0695eca0ef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07d8ebe4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07d8ebe4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07d8ebe4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07d8ebe4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f07d8ebe42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f07d8ebe42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f07d8ebe4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f07d8ebe4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f07d8ebe4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f07d8ebe4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0697afdf0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0697afdf0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0697afdf0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0697afdf0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0695eca0ef_6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0695eca0ef_6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f07d8ebe4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f07d8ebe4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07d8ebe4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07d8ebe4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8"/>
          <p:cNvPicPr preferRelativeResize="0"/>
          <p:nvPr/>
        </p:nvPicPr>
        <p:blipFill rotWithShape="1">
          <a:blip r:embed="rId3">
            <a:alphaModFix/>
          </a:blip>
          <a:srcRect b="0" l="22092" r="20525" t="0"/>
          <a:stretch/>
        </p:blipFill>
        <p:spPr>
          <a:xfrm>
            <a:off x="5315075" y="728830"/>
            <a:ext cx="3752725" cy="436004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 txBox="1"/>
          <p:nvPr/>
        </p:nvSpPr>
        <p:spPr>
          <a:xfrm>
            <a:off x="133475" y="2391200"/>
            <a:ext cx="5181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latin typeface="Raleway Medium"/>
                <a:ea typeface="Raleway Medium"/>
                <a:cs typeface="Raleway Medium"/>
                <a:sym typeface="Raleway Medium"/>
              </a:rPr>
              <a:t>Rajshahi University</a:t>
            </a:r>
            <a:endParaRPr sz="36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latin typeface="Raleway Black"/>
                <a:ea typeface="Raleway Black"/>
                <a:cs typeface="Raleway Black"/>
                <a:sym typeface="Raleway Black"/>
              </a:rPr>
              <a:t>Result Processing </a:t>
            </a:r>
            <a:endParaRPr sz="3600">
              <a:latin typeface="Raleway Black"/>
              <a:ea typeface="Raleway Black"/>
              <a:cs typeface="Raleway Black"/>
              <a:sym typeface="Raleway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latin typeface="Raleway Medium"/>
                <a:ea typeface="Raleway Medium"/>
                <a:cs typeface="Raleway Medium"/>
                <a:sym typeface="Raleway Medium"/>
              </a:rPr>
              <a:t>System</a:t>
            </a:r>
            <a:endParaRPr sz="36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9800" y="1096625"/>
            <a:ext cx="1286001" cy="129457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 txBox="1"/>
          <p:nvPr/>
        </p:nvSpPr>
        <p:spPr>
          <a:xfrm>
            <a:off x="6548394" y="4438500"/>
            <a:ext cx="1286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latin typeface="Lato Black"/>
                <a:ea typeface="Lato Black"/>
                <a:cs typeface="Lato Black"/>
                <a:sym typeface="Lato Black"/>
              </a:rPr>
              <a:t>Group IV</a:t>
            </a:r>
            <a:endParaRPr sz="1900"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1803625" y="4606875"/>
            <a:ext cx="557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Requirement</a:t>
            </a:r>
            <a:endParaRPr/>
          </a:p>
        </p:txBody>
      </p:sp>
      <p:sp>
        <p:nvSpPr>
          <p:cNvPr id="246" name="Google Shape;246;p27"/>
          <p:cNvSpPr txBox="1"/>
          <p:nvPr>
            <p:ph idx="1" type="body"/>
          </p:nvPr>
        </p:nvSpPr>
        <p:spPr>
          <a:xfrm>
            <a:off x="729450" y="1853850"/>
            <a:ext cx="80211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1.1 Every </a:t>
            </a:r>
            <a:r>
              <a:rPr b="1" lang="en-GB" sz="1800"/>
              <a:t>user must have a unique user-account.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1.2 Each user will have </a:t>
            </a:r>
            <a:r>
              <a:rPr b="1" lang="en-GB" sz="1800"/>
              <a:t>to login to his own account submitting his credentials.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1.3 No operation will be allowed to unauthorized actors.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1.4 Only Exam Committee Chairman </a:t>
            </a:r>
            <a:r>
              <a:rPr b="1" lang="en-GB" sz="1800"/>
              <a:t>can assign and distribute Exam Com Member and tabulator role.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1.5 An Course Teacher can </a:t>
            </a:r>
            <a:r>
              <a:rPr b="1" lang="en-GB" sz="1800"/>
              <a:t>submit marks of his corresponding answer-script only.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47" name="Google Shape;247;p27"/>
          <p:cNvSpPr txBox="1"/>
          <p:nvPr>
            <p:ph type="title"/>
          </p:nvPr>
        </p:nvSpPr>
        <p:spPr>
          <a:xfrm>
            <a:off x="3765500" y="1318650"/>
            <a:ext cx="3372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(Non- Functional)</a:t>
            </a:r>
            <a:endParaRPr/>
          </a:p>
        </p:txBody>
      </p:sp>
      <p:pic>
        <p:nvPicPr>
          <p:cNvPr id="248" name="Google Shape;248;p27"/>
          <p:cNvPicPr preferRelativeResize="0"/>
          <p:nvPr/>
        </p:nvPicPr>
        <p:blipFill>
          <a:blip r:embed="rId3">
            <a:alphaModFix amt="11000"/>
          </a:blip>
          <a:stretch>
            <a:fillRect/>
          </a:stretch>
        </p:blipFill>
        <p:spPr>
          <a:xfrm>
            <a:off x="2133727" y="473674"/>
            <a:ext cx="6935050" cy="462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Requirement</a:t>
            </a:r>
            <a:endParaRPr/>
          </a:p>
        </p:txBody>
      </p:sp>
      <p:sp>
        <p:nvSpPr>
          <p:cNvPr id="254" name="Google Shape;254;p28"/>
          <p:cNvSpPr txBox="1"/>
          <p:nvPr>
            <p:ph idx="1" type="body"/>
          </p:nvPr>
        </p:nvSpPr>
        <p:spPr>
          <a:xfrm>
            <a:off x="729450" y="1853850"/>
            <a:ext cx="80211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2.1</a:t>
            </a:r>
            <a:r>
              <a:rPr lang="en-GB" sz="1800"/>
              <a:t> Submission of marks </a:t>
            </a:r>
            <a:r>
              <a:rPr b="1" lang="en-GB" sz="1800"/>
              <a:t>must be approved by exam controller.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2.2</a:t>
            </a:r>
            <a:r>
              <a:rPr lang="en-GB" sz="1800"/>
              <a:t> The system must automatically </a:t>
            </a:r>
            <a:r>
              <a:rPr b="1" lang="en-GB" sz="1800"/>
              <a:t>calculate the GPA, CGPA upon marks submission.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2.3</a:t>
            </a:r>
            <a:r>
              <a:rPr lang="en-GB" sz="1800"/>
              <a:t> Only </a:t>
            </a:r>
            <a:r>
              <a:rPr b="1" lang="en-GB" sz="1800"/>
              <a:t>the exam controller/admin can publish results.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2.4</a:t>
            </a:r>
            <a:r>
              <a:rPr lang="en-GB" sz="1800"/>
              <a:t> Transcript generation option will be shown to exam controller only.</a:t>
            </a:r>
            <a:endParaRPr sz="1800"/>
          </a:p>
        </p:txBody>
      </p:sp>
      <p:sp>
        <p:nvSpPr>
          <p:cNvPr id="255" name="Google Shape;255;p28"/>
          <p:cNvSpPr txBox="1"/>
          <p:nvPr>
            <p:ph type="title"/>
          </p:nvPr>
        </p:nvSpPr>
        <p:spPr>
          <a:xfrm>
            <a:off x="3765500" y="1318650"/>
            <a:ext cx="3372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(Non- Functional)</a:t>
            </a:r>
            <a:endParaRPr/>
          </a:p>
        </p:txBody>
      </p:sp>
      <p:pic>
        <p:nvPicPr>
          <p:cNvPr id="256" name="Google Shape;256;p28"/>
          <p:cNvPicPr preferRelativeResize="0"/>
          <p:nvPr/>
        </p:nvPicPr>
        <p:blipFill>
          <a:blip r:embed="rId3">
            <a:alphaModFix amt="11000"/>
          </a:blip>
          <a:stretch>
            <a:fillRect/>
          </a:stretch>
        </p:blipFill>
        <p:spPr>
          <a:xfrm>
            <a:off x="2133727" y="473674"/>
            <a:ext cx="6935050" cy="462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Requirement</a:t>
            </a:r>
            <a:endParaRPr/>
          </a:p>
        </p:txBody>
      </p:sp>
      <p:sp>
        <p:nvSpPr>
          <p:cNvPr id="262" name="Google Shape;262;p29"/>
          <p:cNvSpPr txBox="1"/>
          <p:nvPr>
            <p:ph idx="1" type="body"/>
          </p:nvPr>
        </p:nvSpPr>
        <p:spPr>
          <a:xfrm>
            <a:off x="729450" y="1853850"/>
            <a:ext cx="3372900" cy="29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3.1 Students </a:t>
            </a:r>
            <a:r>
              <a:rPr b="1" lang="en-GB" sz="1800"/>
              <a:t>cannot view result unless it is published.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3</a:t>
            </a:r>
            <a:r>
              <a:rPr lang="en-GB" sz="1800"/>
              <a:t>.2 Mistakes </a:t>
            </a:r>
            <a:r>
              <a:rPr b="1" lang="en-GB" sz="1800"/>
              <a:t>rate must be as low as possible.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3.3 </a:t>
            </a:r>
            <a:r>
              <a:rPr b="1" lang="en-GB" sz="1800"/>
              <a:t>Startup must be rapid.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3.4 </a:t>
            </a:r>
            <a:r>
              <a:rPr b="1" lang="en-GB" sz="1800"/>
              <a:t>Quick restart capability </a:t>
            </a:r>
            <a:r>
              <a:rPr lang="en-GB" sz="1800"/>
              <a:t>must be implemented.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263" name="Google Shape;263;p29"/>
          <p:cNvSpPr txBox="1"/>
          <p:nvPr>
            <p:ph type="title"/>
          </p:nvPr>
        </p:nvSpPr>
        <p:spPr>
          <a:xfrm>
            <a:off x="3765500" y="1318650"/>
            <a:ext cx="3372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(Non- Functional)</a:t>
            </a:r>
            <a:endParaRPr/>
          </a:p>
        </p:txBody>
      </p:sp>
      <p:pic>
        <p:nvPicPr>
          <p:cNvPr id="264" name="Google Shape;2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3575" y="2038775"/>
            <a:ext cx="4473125" cy="298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Requirement</a:t>
            </a:r>
            <a:endParaRPr/>
          </a:p>
        </p:txBody>
      </p:sp>
      <p:sp>
        <p:nvSpPr>
          <p:cNvPr id="270" name="Google Shape;270;p30"/>
          <p:cNvSpPr txBox="1"/>
          <p:nvPr>
            <p:ph idx="1" type="body"/>
          </p:nvPr>
        </p:nvSpPr>
        <p:spPr>
          <a:xfrm>
            <a:off x="729450" y="1930050"/>
            <a:ext cx="32235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4.1 Highly secured </a:t>
            </a:r>
            <a:r>
              <a:rPr b="1" lang="en-GB" sz="1800"/>
              <a:t>encryption will be used to send and receive data </a:t>
            </a:r>
            <a:r>
              <a:rPr lang="en-GB" sz="1800"/>
              <a:t>to and from the central server.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4.2 High performance </a:t>
            </a:r>
            <a:r>
              <a:rPr b="1" lang="en-GB" sz="1800"/>
              <a:t>backup server must be configured.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4.3 System </a:t>
            </a:r>
            <a:r>
              <a:rPr b="1" lang="en-GB" sz="1800"/>
              <a:t>uptime must be 100%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71" name="Google Shape;271;p30"/>
          <p:cNvSpPr txBox="1"/>
          <p:nvPr>
            <p:ph type="title"/>
          </p:nvPr>
        </p:nvSpPr>
        <p:spPr>
          <a:xfrm>
            <a:off x="3765500" y="1318650"/>
            <a:ext cx="3372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(Non- Functional)</a:t>
            </a:r>
            <a:endParaRPr/>
          </a:p>
        </p:txBody>
      </p:sp>
      <p:pic>
        <p:nvPicPr>
          <p:cNvPr id="272" name="Google Shape;2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3575" y="2038775"/>
            <a:ext cx="4473125" cy="298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1"/>
          <p:cNvSpPr txBox="1"/>
          <p:nvPr>
            <p:ph type="title"/>
          </p:nvPr>
        </p:nvSpPr>
        <p:spPr>
          <a:xfrm>
            <a:off x="727650" y="6056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Cases</a:t>
            </a:r>
            <a:endParaRPr/>
          </a:p>
        </p:txBody>
      </p:sp>
      <p:graphicFrame>
        <p:nvGraphicFramePr>
          <p:cNvPr id="278" name="Google Shape;278;p31"/>
          <p:cNvGraphicFramePr/>
          <p:nvPr/>
        </p:nvGraphicFramePr>
        <p:xfrm>
          <a:off x="857625" y="1397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{589A50F4-DA03-4F98-8E30-860730F647D5}</a:tableStyleId>
              </a:tblPr>
              <a:tblGrid>
                <a:gridCol w="3714375"/>
              </a:tblGrid>
              <a:tr h="3962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GB"/>
                        <a:t>Login to the System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GB"/>
                        <a:t>Exam Creation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GB"/>
                        <a:t>Student’s Eligibility Checking for Exam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GB"/>
                        <a:t>Marks Submission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GB"/>
                        <a:t>CGPA Calculation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0957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GB"/>
                        <a:t>Summarized Result </a:t>
                      </a:r>
                      <a:r>
                        <a:rPr lang="en-GB"/>
                        <a:t>Generation in a Document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GB"/>
                        <a:t>Result Publication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GB"/>
                        <a:t>View Result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79" name="Google Shape;2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582113"/>
            <a:ext cx="4295650" cy="283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>
            <p:ph type="ctrTitle"/>
          </p:nvPr>
        </p:nvSpPr>
        <p:spPr>
          <a:xfrm>
            <a:off x="2233650" y="2084450"/>
            <a:ext cx="4676700" cy="10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86" name="Google Shape;186;p19"/>
          <p:cNvSpPr txBox="1"/>
          <p:nvPr>
            <p:ph idx="1" type="body"/>
          </p:nvPr>
        </p:nvSpPr>
        <p:spPr>
          <a:xfrm>
            <a:off x="729450" y="1853850"/>
            <a:ext cx="80211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The purpose of this document is to give </a:t>
            </a:r>
            <a:r>
              <a:rPr b="1" lang="en-GB" sz="1800"/>
              <a:t>a detailed </a:t>
            </a:r>
            <a:endParaRPr b="1" sz="1800"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800"/>
              <a:t>description of the requirements for the</a:t>
            </a:r>
            <a:endParaRPr b="1" sz="1800"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800"/>
              <a:t>“RU Result Processing System.” </a:t>
            </a:r>
            <a:endParaRPr sz="1800"/>
          </a:p>
          <a:p>
            <a:pPr indent="-342900" lvl="0" marL="457200" rtl="0" algn="just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It is an online based result processing system which will </a:t>
            </a:r>
            <a:r>
              <a:rPr lang="en-GB" sz="1800">
                <a:solidFill>
                  <a:srgbClr val="274E13"/>
                </a:solidFill>
              </a:rPr>
              <a:t>a</a:t>
            </a:r>
            <a:r>
              <a:rPr b="1" lang="en-GB" sz="1800">
                <a:solidFill>
                  <a:srgbClr val="274E13"/>
                </a:solidFill>
              </a:rPr>
              <a:t>utomate various aspects of the process of calculating, managing and distributing</a:t>
            </a:r>
            <a:r>
              <a:rPr lang="en-GB" sz="1800"/>
              <a:t> yearly or semesterly result of a student. The system will be designed to process results quickly and more efficiently than </a:t>
            </a:r>
            <a:r>
              <a:rPr b="1" lang="en-GB" sz="1800">
                <a:solidFill>
                  <a:srgbClr val="FF0000"/>
                </a:solidFill>
              </a:rPr>
              <a:t>our existing semi-paper-based system.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87" name="Google Shape;1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6049" y="639225"/>
            <a:ext cx="2512325" cy="24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93" name="Google Shape;193;p20"/>
          <p:cNvSpPr txBox="1"/>
          <p:nvPr>
            <p:ph idx="1" type="body"/>
          </p:nvPr>
        </p:nvSpPr>
        <p:spPr>
          <a:xfrm>
            <a:off x="729450" y="1853850"/>
            <a:ext cx="80211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It </a:t>
            </a:r>
            <a:r>
              <a:rPr lang="en-GB" sz="1800"/>
              <a:t>will reduce the workload of the teachers by </a:t>
            </a:r>
            <a:r>
              <a:rPr b="1" lang="en-GB" sz="1800"/>
              <a:t>organizing the tabulation sheet</a:t>
            </a:r>
            <a:r>
              <a:rPr lang="en-GB" sz="1800"/>
              <a:t> and also </a:t>
            </a:r>
            <a:r>
              <a:rPr b="1" lang="en-GB" sz="1800"/>
              <a:t>enable the administrators to monitor the progress of their students</a:t>
            </a:r>
            <a:r>
              <a:rPr lang="en-GB" sz="1800"/>
              <a:t> and take effective steps to improve their performance.</a:t>
            </a:r>
            <a:endParaRPr sz="1800"/>
          </a:p>
          <a:p>
            <a:pPr indent="-342900" lvl="0" marL="457200" rtl="0" algn="just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The software will be able to handle results from </a:t>
            </a:r>
            <a:r>
              <a:rPr b="1" lang="en-GB" sz="1800">
                <a:solidFill>
                  <a:srgbClr val="274E13"/>
                </a:solidFill>
              </a:rPr>
              <a:t>different faculties and departments </a:t>
            </a:r>
            <a:r>
              <a:rPr lang="en-GB" sz="1800"/>
              <a:t>such as Arts, Business Studies, Engineering etc.</a:t>
            </a:r>
            <a:endParaRPr sz="1800"/>
          </a:p>
        </p:txBody>
      </p:sp>
      <p:pic>
        <p:nvPicPr>
          <p:cNvPr id="194" name="Google Shape;19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2025" y="639225"/>
            <a:ext cx="1276350" cy="126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Scope</a:t>
            </a:r>
            <a:endParaRPr/>
          </a:p>
        </p:txBody>
      </p:sp>
      <p:sp>
        <p:nvSpPr>
          <p:cNvPr id="200" name="Google Shape;200;p21"/>
          <p:cNvSpPr txBox="1"/>
          <p:nvPr>
            <p:ph idx="1" type="body"/>
          </p:nvPr>
        </p:nvSpPr>
        <p:spPr>
          <a:xfrm>
            <a:off x="291300" y="1853850"/>
            <a:ext cx="80211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The scope of the software will include</a:t>
            </a:r>
            <a:endParaRPr sz="1800"/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Admission procedure (Coming Soon)</a:t>
            </a:r>
            <a:endParaRPr sz="1800"/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E</a:t>
            </a:r>
            <a:r>
              <a:rPr lang="en-GB" sz="1800"/>
              <a:t>xam Creation</a:t>
            </a:r>
            <a:endParaRPr sz="1800"/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Hall and Department Clearance for Formfillup</a:t>
            </a:r>
            <a:endParaRPr sz="1800"/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Tabulation</a:t>
            </a:r>
            <a:endParaRPr sz="1800"/>
          </a:p>
          <a:p>
            <a:pPr indent="-3429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Grade Calculation.</a:t>
            </a:r>
            <a:endParaRPr sz="1800"/>
          </a:p>
          <a:p>
            <a:pPr indent="-3429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Transcript Management</a:t>
            </a:r>
            <a:endParaRPr sz="1800"/>
          </a:p>
          <a:p>
            <a:pPr indent="-3429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Exam Report</a:t>
            </a:r>
            <a:endParaRPr sz="1800"/>
          </a:p>
          <a:p>
            <a:pPr indent="-3429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Student Report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01" name="Google Shape;201;p21"/>
          <p:cNvPicPr preferRelativeResize="0"/>
          <p:nvPr/>
        </p:nvPicPr>
        <p:blipFill rotWithShape="1">
          <a:blip r:embed="rId3">
            <a:alphaModFix/>
          </a:blip>
          <a:srcRect b="0" l="22094" r="0" t="0"/>
          <a:stretch/>
        </p:blipFill>
        <p:spPr>
          <a:xfrm>
            <a:off x="5600825" y="1255725"/>
            <a:ext cx="4609975" cy="394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Role</a:t>
            </a:r>
            <a:endParaRPr/>
          </a:p>
        </p:txBody>
      </p:sp>
      <p:sp>
        <p:nvSpPr>
          <p:cNvPr id="207" name="Google Shape;207;p22"/>
          <p:cNvSpPr txBox="1"/>
          <p:nvPr>
            <p:ph idx="1" type="body"/>
          </p:nvPr>
        </p:nvSpPr>
        <p:spPr>
          <a:xfrm>
            <a:off x="291300" y="1853850"/>
            <a:ext cx="80211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Admin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Exam Controller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Department Chairman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Exam Co-ordinator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Exam Committee Chairman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Exam Committee Member</a:t>
            </a:r>
            <a:endParaRPr sz="1800"/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 sz="1800"/>
              <a:t>Course Teacher</a:t>
            </a:r>
            <a:endParaRPr sz="1800"/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-GB" sz="1800"/>
              <a:t>Tabulator</a:t>
            </a:r>
            <a:endParaRPr sz="1800"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Student</a:t>
            </a:r>
            <a:endParaRPr sz="1800"/>
          </a:p>
        </p:txBody>
      </p:sp>
      <p:pic>
        <p:nvPicPr>
          <p:cNvPr id="208" name="Google Shape;208;p22"/>
          <p:cNvPicPr preferRelativeResize="0"/>
          <p:nvPr/>
        </p:nvPicPr>
        <p:blipFill rotWithShape="1">
          <a:blip r:embed="rId3">
            <a:alphaModFix/>
          </a:blip>
          <a:srcRect b="0" l="22094" r="0" t="0"/>
          <a:stretch/>
        </p:blipFill>
        <p:spPr>
          <a:xfrm>
            <a:off x="5600825" y="1255725"/>
            <a:ext cx="4609975" cy="394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Requirement</a:t>
            </a:r>
            <a:endParaRPr/>
          </a:p>
        </p:txBody>
      </p:sp>
      <p:sp>
        <p:nvSpPr>
          <p:cNvPr id="214" name="Google Shape;214;p23"/>
          <p:cNvSpPr txBox="1"/>
          <p:nvPr>
            <p:ph idx="1" type="body"/>
          </p:nvPr>
        </p:nvSpPr>
        <p:spPr>
          <a:xfrm>
            <a:off x="729450" y="1853850"/>
            <a:ext cx="57000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1.1 Students will be able to </a:t>
            </a:r>
            <a:r>
              <a:rPr b="1" lang="en-GB" sz="1800"/>
              <a:t>apply for their yearly or semesterly exams.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1.2 The system will check if a student is eligible for an exam</a:t>
            </a:r>
            <a:r>
              <a:rPr b="1" lang="en-GB" sz="1800"/>
              <a:t> by hall and department confirmation.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1.3 The system will be able to take </a:t>
            </a:r>
            <a:r>
              <a:rPr b="1" lang="en-GB" sz="1800"/>
              <a:t>exam fee from students via online payment methods (Rocket/SSL API). A confirmation SMS will be sent</a:t>
            </a:r>
            <a:r>
              <a:rPr lang="en-GB" sz="1800"/>
              <a:t> to the student if his payment was successful.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15" name="Google Shape;215;p23"/>
          <p:cNvSpPr txBox="1"/>
          <p:nvPr>
            <p:ph type="title"/>
          </p:nvPr>
        </p:nvSpPr>
        <p:spPr>
          <a:xfrm>
            <a:off x="3765500" y="1318650"/>
            <a:ext cx="2850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(Functional)</a:t>
            </a:r>
            <a:endParaRPr/>
          </a:p>
        </p:txBody>
      </p:sp>
      <p:pic>
        <p:nvPicPr>
          <p:cNvPr id="216" name="Google Shape;216;p23"/>
          <p:cNvPicPr preferRelativeResize="0"/>
          <p:nvPr/>
        </p:nvPicPr>
        <p:blipFill rotWithShape="1">
          <a:blip r:embed="rId3">
            <a:alphaModFix/>
          </a:blip>
          <a:srcRect b="0" l="21340" r="20761" t="0"/>
          <a:stretch/>
        </p:blipFill>
        <p:spPr>
          <a:xfrm>
            <a:off x="6477125" y="1318650"/>
            <a:ext cx="2666875" cy="307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Requirement</a:t>
            </a:r>
            <a:endParaRPr/>
          </a:p>
        </p:txBody>
      </p:sp>
      <p:sp>
        <p:nvSpPr>
          <p:cNvPr id="222" name="Google Shape;222;p24"/>
          <p:cNvSpPr txBox="1"/>
          <p:nvPr>
            <p:ph idx="1" type="body"/>
          </p:nvPr>
        </p:nvSpPr>
        <p:spPr>
          <a:xfrm>
            <a:off x="729450" y="1853850"/>
            <a:ext cx="80211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2.1 Examiner will</a:t>
            </a:r>
            <a:r>
              <a:rPr b="1" lang="en-GB" sz="1800"/>
              <a:t> input marks against each answer-section.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2.2 Examiner will </a:t>
            </a:r>
            <a:r>
              <a:rPr b="1" lang="en-GB" sz="1800"/>
              <a:t>submit the marks to the system.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2.3 Tabulators will </a:t>
            </a:r>
            <a:r>
              <a:rPr b="1" lang="en-GB" sz="1800"/>
              <a:t>verify the input marks.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2.4</a:t>
            </a:r>
            <a:r>
              <a:rPr lang="en-GB" sz="1800"/>
              <a:t>  Course Teacher will</a:t>
            </a:r>
            <a:r>
              <a:rPr b="1" lang="en-GB" sz="1800"/>
              <a:t> confirm marks reception.</a:t>
            </a:r>
            <a:endParaRPr b="1" sz="1800"/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2.5 Exam controller will </a:t>
            </a:r>
            <a:r>
              <a:rPr b="1" lang="en-GB" sz="1800"/>
              <a:t>select details and calculate the CGPA </a:t>
            </a:r>
            <a:r>
              <a:rPr lang="en-GB" sz="1800"/>
              <a:t>for the particular semester, course and exam</a:t>
            </a:r>
            <a:r>
              <a:rPr lang="en-GB" sz="1800"/>
              <a:t>.</a:t>
            </a:r>
            <a:endParaRPr sz="18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23" name="Google Shape;223;p24"/>
          <p:cNvSpPr txBox="1"/>
          <p:nvPr>
            <p:ph type="title"/>
          </p:nvPr>
        </p:nvSpPr>
        <p:spPr>
          <a:xfrm>
            <a:off x="3765500" y="1318650"/>
            <a:ext cx="2850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(Functional)</a:t>
            </a:r>
            <a:endParaRPr/>
          </a:p>
        </p:txBody>
      </p:sp>
      <p:pic>
        <p:nvPicPr>
          <p:cNvPr id="224" name="Google Shape;224;p24"/>
          <p:cNvPicPr preferRelativeResize="0"/>
          <p:nvPr/>
        </p:nvPicPr>
        <p:blipFill rotWithShape="1">
          <a:blip r:embed="rId3">
            <a:alphaModFix/>
          </a:blip>
          <a:srcRect b="0" l="21340" r="20761" t="0"/>
          <a:stretch/>
        </p:blipFill>
        <p:spPr>
          <a:xfrm>
            <a:off x="6798766" y="1318650"/>
            <a:ext cx="2211883" cy="254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Requirement</a:t>
            </a:r>
            <a:endParaRPr/>
          </a:p>
        </p:txBody>
      </p:sp>
      <p:sp>
        <p:nvSpPr>
          <p:cNvPr id="230" name="Google Shape;230;p25"/>
          <p:cNvSpPr txBox="1"/>
          <p:nvPr>
            <p:ph idx="1" type="body"/>
          </p:nvPr>
        </p:nvSpPr>
        <p:spPr>
          <a:xfrm>
            <a:off x="729450" y="1853850"/>
            <a:ext cx="80211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3.1 Exam controller will</a:t>
            </a:r>
            <a:r>
              <a:rPr b="1" lang="en-GB" sz="1800"/>
              <a:t> select an exam no and semester</a:t>
            </a:r>
            <a:r>
              <a:rPr lang="en-GB" sz="1800"/>
              <a:t>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3.2 Then exam controller will</a:t>
            </a:r>
            <a:r>
              <a:rPr b="1" lang="en-GB" sz="1800"/>
              <a:t> click a button to generate transcripts</a:t>
            </a:r>
            <a:r>
              <a:rPr lang="en-GB" sz="1800"/>
              <a:t> for each   student of the selected semester participated in the selected examination.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3.3 Exam controller will be able </a:t>
            </a:r>
            <a:r>
              <a:rPr b="1" lang="en-GB" sz="1800"/>
              <a:t>to export each transcript</a:t>
            </a:r>
            <a:r>
              <a:rPr lang="en-GB" sz="1800"/>
              <a:t> as Portable Document Format (PDF)</a:t>
            </a:r>
            <a:endParaRPr sz="1800"/>
          </a:p>
        </p:txBody>
      </p:sp>
      <p:sp>
        <p:nvSpPr>
          <p:cNvPr id="231" name="Google Shape;231;p25"/>
          <p:cNvSpPr txBox="1"/>
          <p:nvPr>
            <p:ph type="title"/>
          </p:nvPr>
        </p:nvSpPr>
        <p:spPr>
          <a:xfrm>
            <a:off x="3765500" y="1318650"/>
            <a:ext cx="2850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(Functional)</a:t>
            </a:r>
            <a:endParaRPr/>
          </a:p>
        </p:txBody>
      </p:sp>
      <p:pic>
        <p:nvPicPr>
          <p:cNvPr id="232" name="Google Shape;232;p25"/>
          <p:cNvPicPr preferRelativeResize="0"/>
          <p:nvPr/>
        </p:nvPicPr>
        <p:blipFill rotWithShape="1">
          <a:blip r:embed="rId3">
            <a:alphaModFix amt="20000"/>
          </a:blip>
          <a:srcRect b="0" l="21340" r="20761" t="0"/>
          <a:stretch/>
        </p:blipFill>
        <p:spPr>
          <a:xfrm>
            <a:off x="5096000" y="471875"/>
            <a:ext cx="3981325" cy="458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Requirement</a:t>
            </a:r>
            <a:endParaRPr/>
          </a:p>
        </p:txBody>
      </p:sp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729450" y="1853850"/>
            <a:ext cx="8021100" cy="21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4</a:t>
            </a:r>
            <a:r>
              <a:rPr lang="en-GB" sz="1800"/>
              <a:t>.1 According to his checking, he will be able to </a:t>
            </a:r>
            <a:r>
              <a:rPr b="1" lang="en-GB" sz="1800"/>
              <a:t>publish the result</a:t>
            </a:r>
            <a:r>
              <a:rPr lang="en-GB" sz="1800"/>
              <a:t> for the selected semester.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4.2 Student will </a:t>
            </a:r>
            <a:r>
              <a:rPr b="1" lang="en-GB" sz="1800"/>
              <a:t>login to his account using his Student ID.</a:t>
            </a:r>
            <a:endParaRPr b="1" sz="18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4.3 The student account will get access the </a:t>
            </a:r>
            <a:r>
              <a:rPr b="1" lang="en-GB" sz="1800"/>
              <a:t>list of all previous attended exam and their respective results</a:t>
            </a:r>
            <a:endParaRPr sz="18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4.4 According to result publication he will be able to see only his own result.</a:t>
            </a:r>
            <a:endParaRPr sz="1800"/>
          </a:p>
        </p:txBody>
      </p:sp>
      <p:sp>
        <p:nvSpPr>
          <p:cNvPr id="239" name="Google Shape;239;p26"/>
          <p:cNvSpPr txBox="1"/>
          <p:nvPr>
            <p:ph type="title"/>
          </p:nvPr>
        </p:nvSpPr>
        <p:spPr>
          <a:xfrm>
            <a:off x="3765500" y="1318650"/>
            <a:ext cx="2850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(Functional)</a:t>
            </a:r>
            <a:endParaRPr/>
          </a:p>
        </p:txBody>
      </p:sp>
      <p:pic>
        <p:nvPicPr>
          <p:cNvPr id="240" name="Google Shape;240;p26"/>
          <p:cNvPicPr preferRelativeResize="0"/>
          <p:nvPr/>
        </p:nvPicPr>
        <p:blipFill rotWithShape="1">
          <a:blip r:embed="rId3">
            <a:alphaModFix amt="20000"/>
          </a:blip>
          <a:srcRect b="0" l="21340" r="20761" t="0"/>
          <a:stretch/>
        </p:blipFill>
        <p:spPr>
          <a:xfrm>
            <a:off x="5096000" y="471875"/>
            <a:ext cx="3981325" cy="458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